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58" r:id="rId4"/>
    <p:sldId id="261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3" r:id="rId14"/>
    <p:sldId id="257" r:id="rId15"/>
    <p:sldId id="274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E8A3A3"/>
    <a:srgbClr val="CA2929"/>
    <a:srgbClr val="CD3333"/>
    <a:srgbClr val="A01E1E"/>
    <a:srgbClr val="67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86" autoAdjust="0"/>
    <p:restoredTop sz="96357" autoAdjust="0"/>
  </p:normalViewPr>
  <p:slideViewPr>
    <p:cSldViewPr snapToGrid="0">
      <p:cViewPr varScale="1">
        <p:scale>
          <a:sx n="119" d="100"/>
          <a:sy n="119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53510-18A2-4E6B-B9A7-905A8679B5A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3B754-A3D6-439F-B1AF-90C492705C3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7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of the tutorial is to provide the audience the basis to understand Neural networks, and how these can be applied to turbomachinery problems.</a:t>
            </a:r>
          </a:p>
          <a:p>
            <a:r>
              <a:rPr lang="en-GB" dirty="0"/>
              <a:t>The first part of the tutorial provides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Dr Lorenzo </a:t>
            </a:r>
            <a:r>
              <a:rPr lang="en-GB" dirty="0" err="1"/>
              <a:t>Tieghi</a:t>
            </a:r>
            <a:r>
              <a:rPr lang="en-GB" dirty="0"/>
              <a:t> and he will discuss the use of neural network to engineering problems focusing on how to model aerodynamic performances of a cascade using neural network.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250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of the tutorial is to provide the audience the basis to understand Neural networks, and how these can be applied to turbomachinery problems.</a:t>
            </a:r>
          </a:p>
          <a:p>
            <a:r>
              <a:rPr lang="en-GB" dirty="0"/>
              <a:t>The first part of the tutorial provides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Dr Lorenzo </a:t>
            </a:r>
            <a:r>
              <a:rPr lang="en-GB" dirty="0" err="1"/>
              <a:t>Tieghi</a:t>
            </a:r>
            <a:r>
              <a:rPr lang="en-GB" dirty="0"/>
              <a:t> and he will discuss the use of neural network to engineering problems focusing on how to model aerodynamic performances of a cascade using neural network.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39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of the tutorial is to provide the audience the basis to understand Neural networks, and how these can be applied to turbomachinery problems.</a:t>
            </a:r>
          </a:p>
          <a:p>
            <a:r>
              <a:rPr lang="en-GB" dirty="0"/>
              <a:t>The first part of the tutorial provides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Dr Lorenzo </a:t>
            </a:r>
            <a:r>
              <a:rPr lang="en-GB" dirty="0" err="1"/>
              <a:t>Tieghi</a:t>
            </a:r>
            <a:r>
              <a:rPr lang="en-GB" dirty="0"/>
              <a:t> and he will discuss the use of neural network to engineering problems focusing on how to model aerodynamic performances of a cascade using neural network.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440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of the tutorial is to provide the audience the basis to understand Neural networks, and how these can be applied to turbomachinery problems.</a:t>
            </a:r>
          </a:p>
          <a:p>
            <a:r>
              <a:rPr lang="en-GB" dirty="0"/>
              <a:t>The first part of the tutorial provides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Dr Lorenzo </a:t>
            </a:r>
            <a:r>
              <a:rPr lang="en-GB" dirty="0" err="1"/>
              <a:t>Tieghi</a:t>
            </a:r>
            <a:r>
              <a:rPr lang="en-GB" dirty="0"/>
              <a:t> and he will discuss the use of neural network to engineering problems focusing on how to model aerodynamic performances of a cascade using neural network.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131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 everyone and welcome to this virtual presentation for the FANS AND BLOWERS Session. 	</a:t>
            </a:r>
            <a:b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I’m Francesco Aldo Tucci, from Sapienza University of Rome.	</a:t>
            </a:r>
            <a:b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Today we will discuss about the identification and quantification of deflection with unsupervised machine learning for a cascade characterized by sinusoidal leading edges. 	</a:t>
            </a:r>
            <a:b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before we start, I would like to thank my co-authors: Professor Alessandro </a:t>
            </a:r>
            <a:r>
              <a:rPr lang="en-GB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Corsini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Doctor Giovanni </a:t>
            </a:r>
            <a:r>
              <a:rPr lang="en-GB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Delibra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Doctor Lorenzo </a:t>
            </a:r>
            <a:r>
              <a:rPr lang="en-GB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Tieghi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1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8020-8056-47E5-B03C-3A700921E7B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200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 everyone and welcome to this virtual presentation for the FANS AND BLOWERS Session. 	</a:t>
            </a:r>
            <a:b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I’m Francesco Aldo Tucci, from Sapienza University of Rome.	</a:t>
            </a:r>
            <a:b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Today we will discuss about the identification and quantification of deflection with unsupervised machine learning for a cascade characterized by sinusoidal leading edges. 	</a:t>
            </a:r>
            <a:b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before we start, I would like to thank my co-authors: Professor Alessandro </a:t>
            </a:r>
            <a:r>
              <a:rPr lang="en-GB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Corsini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Doctor Giovanni </a:t>
            </a:r>
            <a:r>
              <a:rPr lang="en-GB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Delibra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Doctor Lorenzo </a:t>
            </a:r>
            <a:r>
              <a:rPr lang="en-GB" sz="1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Tieghi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1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8020-8056-47E5-B03C-3A700921E7B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6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will show you the basics to understand Neural networks and how these can be applied to turbomachinery problems.</a:t>
            </a:r>
          </a:p>
          <a:p>
            <a:r>
              <a:rPr lang="en-GB" dirty="0"/>
              <a:t>The first part of the tutorial is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Lorenzo and he will perform a live demonstration of programming a Neural Network.</a:t>
            </a:r>
            <a:br>
              <a:rPr lang="en-GB" dirty="0"/>
            </a:br>
            <a:r>
              <a:rPr lang="en-GB" dirty="0"/>
              <a:t>At the end of this tutorial you will learn how to program a neural network, you will understand a bit of exploratory data analysis and how you can possibly include a ML approach in your engineering problem solving.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06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of the tutorial is to provide the audience the basis to understand Neural networks, and how these can be applied to turbomachinery problems.</a:t>
            </a:r>
          </a:p>
          <a:p>
            <a:r>
              <a:rPr lang="en-GB" dirty="0"/>
              <a:t>The first part of the tutorial provides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Dr Lorenzo </a:t>
            </a:r>
            <a:r>
              <a:rPr lang="en-GB" dirty="0" err="1"/>
              <a:t>Tieghi</a:t>
            </a:r>
            <a:r>
              <a:rPr lang="en-GB" dirty="0"/>
              <a:t> and he will discuss the use of neural network to engineering problems focusing on how to model aerodynamic performances of a cascade using neural network.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0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of the tutorial is to provide the audience the basis to understand Neural networks, and how these can be applied to turbomachinery problems.</a:t>
            </a:r>
          </a:p>
          <a:p>
            <a:r>
              <a:rPr lang="en-GB" dirty="0"/>
              <a:t>The first part of the tutorial provides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Dr Lorenzo </a:t>
            </a:r>
            <a:r>
              <a:rPr lang="en-GB" dirty="0" err="1"/>
              <a:t>Tieghi</a:t>
            </a:r>
            <a:r>
              <a:rPr lang="en-GB" dirty="0"/>
              <a:t> and he will discuss the use of neural network to engineering problems focusing on how to model aerodynamic performances of a cascade using neural network.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23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of the tutorial is to provide the audience the basis to understand Neural networks, and how these can be applied to turbomachinery problems.</a:t>
            </a:r>
          </a:p>
          <a:p>
            <a:r>
              <a:rPr lang="en-GB" dirty="0"/>
              <a:t>The first part of the tutorial provides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Dr Lorenzo </a:t>
            </a:r>
            <a:r>
              <a:rPr lang="en-GB" dirty="0" err="1"/>
              <a:t>Tieghi</a:t>
            </a:r>
            <a:r>
              <a:rPr lang="en-GB" dirty="0"/>
              <a:t> and he will discuss the use of neural network to engineering problems focusing on how to model aerodynamic performances of a cascade using neural network.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18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of the tutorial is to provide the audience the basis to understand Neural networks, and how these can be applied to turbomachinery problems.</a:t>
            </a:r>
          </a:p>
          <a:p>
            <a:r>
              <a:rPr lang="en-GB" dirty="0"/>
              <a:t>The first part of the tutorial provides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Dr Lorenzo </a:t>
            </a:r>
            <a:r>
              <a:rPr lang="en-GB" dirty="0" err="1"/>
              <a:t>Tieghi</a:t>
            </a:r>
            <a:r>
              <a:rPr lang="en-GB" dirty="0"/>
              <a:t> and he will discuss the use of neural network to engineering problems focusing on how to model aerodynamic performances of a cascade using neural network.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1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of the tutorial is to provide the audience the basis to understand Neural networks, and how these can be applied to turbomachinery problems.</a:t>
            </a:r>
          </a:p>
          <a:p>
            <a:r>
              <a:rPr lang="en-GB" dirty="0"/>
              <a:t>The first part of the tutorial provides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Dr Lorenzo </a:t>
            </a:r>
            <a:r>
              <a:rPr lang="en-GB" dirty="0" err="1"/>
              <a:t>Tieghi</a:t>
            </a:r>
            <a:r>
              <a:rPr lang="en-GB" dirty="0"/>
              <a:t> and he will discuss the use of neural network to engineering problems focusing on how to model aerodynamic performances of a cascade using neural network.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81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of the tutorial is to provide the audience the basis to understand Neural networks, and how these can be applied to turbomachinery problems.</a:t>
            </a:r>
          </a:p>
          <a:p>
            <a:r>
              <a:rPr lang="en-GB" dirty="0"/>
              <a:t>The first part of the tutorial provides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Dr Lorenzo </a:t>
            </a:r>
            <a:r>
              <a:rPr lang="en-GB" dirty="0" err="1"/>
              <a:t>Tieghi</a:t>
            </a:r>
            <a:r>
              <a:rPr lang="en-GB" dirty="0"/>
              <a:t> and he will discuss the use of neural network to engineering problems focusing on how to model aerodynamic performances of a cascade using neural network.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213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aim of the tutorial is to provide the audience the basis to understand Neural networks, and how these can be applied to turbomachinery problems.</a:t>
            </a:r>
          </a:p>
          <a:p>
            <a:r>
              <a:rPr lang="en-GB" dirty="0"/>
              <a:t>The first part of the tutorial provides a brief introduction to neural networks which explains what their basic elements are and how they work. </a:t>
            </a:r>
            <a:br>
              <a:rPr lang="en-GB" dirty="0"/>
            </a:br>
            <a:r>
              <a:rPr lang="en-GB" dirty="0"/>
              <a:t>Then, I will leave the floor to my colleague Dr Lorenzo </a:t>
            </a:r>
            <a:r>
              <a:rPr lang="en-GB" dirty="0" err="1"/>
              <a:t>Tieghi</a:t>
            </a:r>
            <a:r>
              <a:rPr lang="en-GB" dirty="0"/>
              <a:t> and he will discuss the use of neural network to engineering problems focusing on how to model aerodynamic performances of a cascade using neural network.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3B754-A3D6-439F-B1AF-90C492705C3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72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7519B34-C12D-4AAA-89D9-1C9CB8F39874}"/>
              </a:ext>
            </a:extLst>
          </p:cNvPr>
          <p:cNvSpPr/>
          <p:nvPr userDrawn="1"/>
        </p:nvSpPr>
        <p:spPr>
          <a:xfrm>
            <a:off x="0" y="6756400"/>
            <a:ext cx="622300" cy="1016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4365663-D118-40B1-89FC-B80C093595B1}"/>
              </a:ext>
            </a:extLst>
          </p:cNvPr>
          <p:cNvSpPr/>
          <p:nvPr userDrawn="1"/>
        </p:nvSpPr>
        <p:spPr>
          <a:xfrm>
            <a:off x="622300" y="6756400"/>
            <a:ext cx="622300" cy="1016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DEDAE58-817D-4C5D-BEBC-3097B1B11812}"/>
              </a:ext>
            </a:extLst>
          </p:cNvPr>
          <p:cNvSpPr/>
          <p:nvPr userDrawn="1"/>
        </p:nvSpPr>
        <p:spPr>
          <a:xfrm>
            <a:off x="1244600" y="6756400"/>
            <a:ext cx="622300" cy="10160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CEB777C-62FB-4B1D-AADA-9AAC21D9610D}"/>
              </a:ext>
            </a:extLst>
          </p:cNvPr>
          <p:cNvSpPr/>
          <p:nvPr userDrawn="1"/>
        </p:nvSpPr>
        <p:spPr>
          <a:xfrm>
            <a:off x="1866900" y="6756400"/>
            <a:ext cx="622300" cy="10160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C5761C3-B2BC-43BD-8ADA-95C15D7910FF}"/>
              </a:ext>
            </a:extLst>
          </p:cNvPr>
          <p:cNvSpPr/>
          <p:nvPr userDrawn="1"/>
        </p:nvSpPr>
        <p:spPr>
          <a:xfrm>
            <a:off x="2489200" y="6756400"/>
            <a:ext cx="9702800" cy="101600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testo 6">
            <a:extLst>
              <a:ext uri="{FF2B5EF4-FFF2-40B4-BE49-F238E27FC236}">
                <a16:creationId xmlns:a16="http://schemas.microsoft.com/office/drawing/2014/main" id="{9E01AFC6-A0A3-45C1-B5AB-EFF8E7FE5C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76821"/>
            <a:ext cx="10515600" cy="3139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it-IT" dirty="0"/>
              <a:t>Testo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3003C8-CE6B-4664-A72A-7381D1304800}"/>
              </a:ext>
            </a:extLst>
          </p:cNvPr>
          <p:cNvSpPr txBox="1"/>
          <p:nvPr userDrawn="1"/>
        </p:nvSpPr>
        <p:spPr>
          <a:xfrm>
            <a:off x="311150" y="6448623"/>
            <a:ext cx="278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lorenzo.tieghi@uniroma1.it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6B0F6E2-C9B6-4FDF-B9B3-3FC55A9DDEB2}"/>
              </a:ext>
            </a:extLst>
          </p:cNvPr>
          <p:cNvSpPr txBox="1"/>
          <p:nvPr userDrawn="1"/>
        </p:nvSpPr>
        <p:spPr>
          <a:xfrm>
            <a:off x="9821463" y="6448623"/>
            <a:ext cx="2059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A787D89-8F4B-42B8-B643-CA84359548B2}" type="slidenum">
              <a:rPr lang="it-IT" sz="1400" smtClean="0">
                <a:latin typeface="Segoe UI" panose="020B0502040204020203" pitchFamily="34" charset="0"/>
                <a:cs typeface="Segoe UI" panose="020B0502040204020203" pitchFamily="34" charset="0"/>
              </a:rPr>
              <a:t>‹N›</a:t>
            </a:fld>
            <a:endParaRPr lang="it-IT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5CFCCEF0-67F7-4C70-809D-08045A929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500" y="281161"/>
            <a:ext cx="4921250" cy="534607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6750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A85AE28D-E41C-4BD4-AE98-DFE086F83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150" y="295078"/>
            <a:ext cx="4921250" cy="534607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748DF46C-F9BA-4A93-82DD-1D60B61D87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76821"/>
            <a:ext cx="10515600" cy="3139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it-IT" dirty="0"/>
              <a:t>Testo2</a:t>
            </a:r>
          </a:p>
        </p:txBody>
      </p:sp>
    </p:spTree>
    <p:extLst>
      <p:ext uri="{BB962C8B-B14F-4D97-AF65-F5344CB8AC3E}">
        <p14:creationId xmlns:p14="http://schemas.microsoft.com/office/powerpoint/2010/main" val="328754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A01D34-1D97-43B8-B43C-C0F8E97C6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4" name="Segnaposto piè di pagina 8">
            <a:extLst>
              <a:ext uri="{FF2B5EF4-FFF2-40B4-BE49-F238E27FC236}">
                <a16:creationId xmlns:a16="http://schemas.microsoft.com/office/drawing/2014/main" id="{DDA3DC7D-A968-4381-92D9-48AAE7B7E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83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Titolo memoria</a:t>
            </a:r>
          </a:p>
        </p:txBody>
      </p:sp>
      <p:sp>
        <p:nvSpPr>
          <p:cNvPr id="15" name="Segnaposto numero diapositiva 9">
            <a:extLst>
              <a:ext uri="{FF2B5EF4-FFF2-40B4-BE49-F238E27FC236}">
                <a16:creationId xmlns:a16="http://schemas.microsoft.com/office/drawing/2014/main" id="{DFC9B299-7EF9-49C0-B779-13E046F62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9240" y="62583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6128-DE14-4199-98A4-F3942FAE97A4}" type="slidenum">
              <a:rPr lang="it-IT" smtClean="0"/>
              <a:t>‹N›</a:t>
            </a:fld>
            <a:endParaRPr lang="it-IT"/>
          </a:p>
        </p:txBody>
      </p:sp>
      <p:sp>
        <p:nvSpPr>
          <p:cNvPr id="16" name="Segnaposto data 10">
            <a:extLst>
              <a:ext uri="{FF2B5EF4-FFF2-40B4-BE49-F238E27FC236}">
                <a16:creationId xmlns:a16="http://schemas.microsoft.com/office/drawing/2014/main" id="{35F91714-10B7-4662-843E-549CCD6C8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8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TURBO EXPO 2021</a:t>
            </a:r>
          </a:p>
          <a:p>
            <a:r>
              <a:rPr lang="it-IT" dirty="0"/>
              <a:t>Virtual Conference: </a:t>
            </a:r>
            <a:r>
              <a:rPr lang="it-IT" dirty="0" err="1"/>
              <a:t>June</a:t>
            </a:r>
            <a:r>
              <a:rPr lang="it-IT" dirty="0"/>
              <a:t> 7 – 11, 2021</a:t>
            </a:r>
          </a:p>
        </p:txBody>
      </p:sp>
    </p:spTree>
    <p:extLst>
      <p:ext uri="{BB962C8B-B14F-4D97-AF65-F5344CB8AC3E}">
        <p14:creationId xmlns:p14="http://schemas.microsoft.com/office/powerpoint/2010/main" val="9627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APIENZA Università di Roma - MASTER INTERFACOLTÀ DI II LIVELLO IN SCIENZE  FORENSI">
            <a:extLst>
              <a:ext uri="{FF2B5EF4-FFF2-40B4-BE49-F238E27FC236}">
                <a16:creationId xmlns:a16="http://schemas.microsoft.com/office/drawing/2014/main" id="{A78385A2-FDE3-4256-88F3-FA06300A3B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845" y="296941"/>
            <a:ext cx="2108200" cy="65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892E8B04-005B-4B92-9C54-8C81D3D5D2E9}"/>
              </a:ext>
            </a:extLst>
          </p:cNvPr>
          <p:cNvSpPr/>
          <p:nvPr userDrawn="1"/>
        </p:nvSpPr>
        <p:spPr>
          <a:xfrm>
            <a:off x="0" y="6756400"/>
            <a:ext cx="622300" cy="1016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008F1F-2509-496E-B3E2-27D29E29016C}"/>
              </a:ext>
            </a:extLst>
          </p:cNvPr>
          <p:cNvSpPr/>
          <p:nvPr userDrawn="1"/>
        </p:nvSpPr>
        <p:spPr>
          <a:xfrm>
            <a:off x="622300" y="6756400"/>
            <a:ext cx="622300" cy="1016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09FA196-6B76-4426-8A5B-6D4CF5CE3E3A}"/>
              </a:ext>
            </a:extLst>
          </p:cNvPr>
          <p:cNvSpPr/>
          <p:nvPr userDrawn="1"/>
        </p:nvSpPr>
        <p:spPr>
          <a:xfrm>
            <a:off x="1244600" y="6756400"/>
            <a:ext cx="622300" cy="10160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6EF2AD3-14AB-46E6-B07A-F498D45C0CC2}"/>
              </a:ext>
            </a:extLst>
          </p:cNvPr>
          <p:cNvSpPr/>
          <p:nvPr userDrawn="1"/>
        </p:nvSpPr>
        <p:spPr>
          <a:xfrm>
            <a:off x="1866900" y="6756400"/>
            <a:ext cx="622300" cy="10160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B843152-42BB-4FEA-B7C5-573A9B7EA8FD}"/>
              </a:ext>
            </a:extLst>
          </p:cNvPr>
          <p:cNvSpPr/>
          <p:nvPr userDrawn="1"/>
        </p:nvSpPr>
        <p:spPr>
          <a:xfrm>
            <a:off x="2489200" y="6756400"/>
            <a:ext cx="9702800" cy="101600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F0B6156-0D52-4D2C-A824-0DCF2122F77F}"/>
              </a:ext>
            </a:extLst>
          </p:cNvPr>
          <p:cNvSpPr/>
          <p:nvPr userDrawn="1"/>
        </p:nvSpPr>
        <p:spPr>
          <a:xfrm rot="16200000">
            <a:off x="232045" y="412853"/>
            <a:ext cx="325127" cy="93304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647D8A6-E58F-41C0-A4C5-70377F8F31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98960" y="2290465"/>
            <a:ext cx="5724640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148F0DD2-FFDD-4FDD-8A7A-FFF9F8691095}"/>
              </a:ext>
            </a:extLst>
          </p:cNvPr>
          <p:cNvGrpSpPr/>
          <p:nvPr/>
        </p:nvGrpSpPr>
        <p:grpSpPr>
          <a:xfrm>
            <a:off x="-1" y="1"/>
            <a:ext cx="9017251" cy="6740306"/>
            <a:chOff x="-1" y="638793"/>
            <a:chExt cx="6571997" cy="6119619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62A77E9-A74A-4856-8D2B-A51D03FA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0" y="638794"/>
              <a:ext cx="5404919" cy="6119618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0DFE04A7-5963-4777-85CF-E9631A975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638793"/>
              <a:ext cx="6571997" cy="6119619"/>
            </a:xfrm>
            <a:prstGeom prst="rect">
              <a:avLst/>
            </a:prstGeom>
          </p:spPr>
        </p:pic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EB0BF8C-6762-46A1-85E1-854B6D7DCBD1}"/>
              </a:ext>
            </a:extLst>
          </p:cNvPr>
          <p:cNvSpPr txBox="1"/>
          <p:nvPr/>
        </p:nvSpPr>
        <p:spPr>
          <a:xfrm>
            <a:off x="381560" y="941960"/>
            <a:ext cx="11516150" cy="493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marR="14605" indent="-6350" algn="r">
              <a:lnSpc>
                <a:spcPct val="107000"/>
              </a:lnSpc>
              <a:spcAft>
                <a:spcPts val="1505"/>
              </a:spcAft>
            </a:pPr>
            <a:r>
              <a:rPr lang="it-IT" sz="2400" b="1" dirty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GT2021-65169</a:t>
            </a:r>
          </a:p>
          <a:p>
            <a:pPr marL="6350" marR="14605" indent="-6350" algn="just">
              <a:lnSpc>
                <a:spcPct val="107000"/>
              </a:lnSpc>
              <a:spcAft>
                <a:spcPts val="1505"/>
              </a:spcAft>
            </a:pPr>
            <a:endParaRPr lang="it-IT" sz="2400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6350" marR="14605" indent="-6350" algn="just">
              <a:lnSpc>
                <a:spcPct val="107000"/>
              </a:lnSpc>
              <a:spcAft>
                <a:spcPts val="1505"/>
              </a:spcAft>
            </a:pPr>
            <a:r>
              <a:rPr lang="it-IT" sz="3600" b="1" dirty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Tutorial of </a:t>
            </a:r>
            <a:r>
              <a:rPr lang="en-GB" sz="3600" b="1" dirty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basics</a:t>
            </a:r>
            <a:endParaRPr lang="it-IT" sz="3600" b="1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6350" marR="14605" indent="-6350" algn="just">
              <a:lnSpc>
                <a:spcPct val="107000"/>
              </a:lnSpc>
              <a:spcAft>
                <a:spcPts val="1505"/>
              </a:spcAft>
            </a:pPr>
            <a:r>
              <a:rPr lang="en-US" sz="3400" dirty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On surrogate-based optimization of truly reversible blade profiles for axial fans</a:t>
            </a:r>
          </a:p>
          <a:p>
            <a:pPr marL="6350" marR="14605" indent="-6350" algn="just">
              <a:lnSpc>
                <a:spcPct val="107000"/>
              </a:lnSpc>
              <a:spcAft>
                <a:spcPts val="1505"/>
              </a:spcAft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Alessandro 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Corsini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, Giovanni 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Delibra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GB" b="1" u="sng" dirty="0">
                <a:latin typeface="Segoe UI" panose="020B0502040204020203" pitchFamily="34" charset="0"/>
                <a:cs typeface="Segoe UI" panose="020B0502040204020203" pitchFamily="34" charset="0"/>
              </a:rPr>
              <a:t>Lorenzo Tieghi</a:t>
            </a:r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GB" u="sng" dirty="0">
                <a:latin typeface="Segoe UI" panose="020B0502040204020203" pitchFamily="34" charset="0"/>
                <a:cs typeface="Segoe UI" panose="020B0502040204020203" pitchFamily="34" charset="0"/>
              </a:rPr>
              <a:t>Francesco Aldo Tucci </a:t>
            </a:r>
          </a:p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Sapienza University of Rome,</a:t>
            </a: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Department of Mechanical and Aerospace Engineering </a:t>
            </a:r>
            <a:br>
              <a:rPr lang="en-GB" sz="1600" i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egnaposto data 6">
            <a:extLst>
              <a:ext uri="{FF2B5EF4-FFF2-40B4-BE49-F238E27FC236}">
                <a16:creationId xmlns:a16="http://schemas.microsoft.com/office/drawing/2014/main" id="{F1EFB228-3319-4214-8ADD-A03B39D5D7E5}"/>
              </a:ext>
            </a:extLst>
          </p:cNvPr>
          <p:cNvSpPr txBox="1">
            <a:spLocks/>
          </p:cNvSpPr>
          <p:nvPr/>
        </p:nvSpPr>
        <p:spPr>
          <a:xfrm>
            <a:off x="4944099" y="5636931"/>
            <a:ext cx="5977467" cy="985529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ASME Turbo Expo 2021</a:t>
            </a:r>
          </a:p>
          <a:p>
            <a:pPr algn="r"/>
            <a:r>
              <a:rPr lang="en-GB" dirty="0"/>
              <a:t>Turbomachinery Technical Conference and Exposition</a:t>
            </a:r>
          </a:p>
          <a:p>
            <a:pPr algn="r"/>
            <a:r>
              <a:rPr lang="en-GB" dirty="0"/>
              <a:t>June 7 – 11, Virtual, Online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323DE66-2728-4F96-8393-2ECBA3F25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1566" y="5636931"/>
            <a:ext cx="976144" cy="9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3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MOEA results</a:t>
            </a:r>
          </a:p>
        </p:txBody>
      </p:sp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3415C5BD-DC3A-4D82-9B5E-6D278BCF7A4F}"/>
              </a:ext>
            </a:extLst>
          </p:cNvPr>
          <p:cNvSpPr txBox="1"/>
          <p:nvPr/>
        </p:nvSpPr>
        <p:spPr>
          <a:xfrm>
            <a:off x="495628" y="985713"/>
            <a:ext cx="3952085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standard MOEA results are illustrated. The selected objective function was based on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XFoil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dotted line is the initial frontier. The optimization technique should move this imaginary frontier toward higher efficiencies and stall margins. </a:t>
            </a:r>
          </a:p>
          <a:p>
            <a:pPr>
              <a:lnSpc>
                <a:spcPct val="15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results for all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i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LS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combinations of the text matrix after 10 generations are shown.</a:t>
            </a: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033B7DC-4591-49CB-AF1E-FA2C0B0D18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48" y="1105090"/>
            <a:ext cx="7497516" cy="515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8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88BE30A-EA15-416C-AEE7-65962C96BE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95" y="2382482"/>
            <a:ext cx="8256157" cy="4219541"/>
          </a:xfrm>
          <a:prstGeom prst="rect">
            <a:avLst/>
          </a:prstGeom>
          <a:noFill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SM-based optimization</a:t>
            </a:r>
          </a:p>
        </p:txBody>
      </p:sp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3415C5BD-DC3A-4D82-9B5E-6D278BCF7A4F}"/>
              </a:ext>
            </a:extLst>
          </p:cNvPr>
          <p:cNvSpPr txBox="1"/>
          <p:nvPr/>
        </p:nvSpPr>
        <p:spPr>
          <a:xfrm>
            <a:off x="439482" y="893016"/>
            <a:ext cx="1092105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The figure shows the results of the final iteration loop for the combination Re=1.05×106, C</a:t>
            </a:r>
            <a:r>
              <a:rPr lang="en-GB" sz="1600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LS</a:t>
            </a: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=0.5.</a:t>
            </a:r>
          </a:p>
          <a:p>
            <a:pPr>
              <a:lnSpc>
                <a:spcPct val="150000"/>
              </a:lnSpc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In the bi-level approach, irrespective to the SM used, aerodynamic performance predictions are in good agreement with </a:t>
            </a:r>
            <a:r>
              <a:rPr lang="en-GB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XFoil</a:t>
            </a:r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 predictions. </a:t>
            </a:r>
          </a:p>
          <a:p>
            <a:pPr>
              <a:lnSpc>
                <a:spcPct val="150000"/>
              </a:lnSpc>
            </a:pPr>
            <a:endParaRPr lang="en-GB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SM-based optimization results</a:t>
            </a:r>
          </a:p>
        </p:txBody>
      </p:sp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3415C5BD-DC3A-4D82-9B5E-6D278BCF7A4F}"/>
              </a:ext>
            </a:extLst>
          </p:cNvPr>
          <p:cNvSpPr txBox="1"/>
          <p:nvPr/>
        </p:nvSpPr>
        <p:spPr>
          <a:xfrm>
            <a:off x="439482" y="2388384"/>
            <a:ext cx="3952085" cy="332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These results give at a glance the indication of the quality of SMs assisted optimization implemented in the Bi-level test-bed, using half of the computational effort required by the standard one.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655BCA-5C40-4960-B347-A0F4800774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522" y="1158187"/>
            <a:ext cx="7686717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SM-based optimization results</a:t>
            </a:r>
          </a:p>
        </p:txBody>
      </p:sp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3415C5BD-DC3A-4D82-9B5E-6D278BCF7A4F}"/>
              </a:ext>
            </a:extLst>
          </p:cNvPr>
          <p:cNvSpPr txBox="1"/>
          <p:nvPr/>
        </p:nvSpPr>
        <p:spPr>
          <a:xfrm>
            <a:off x="439482" y="2388384"/>
            <a:ext cx="3952085" cy="332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These results give at a glance the indication of the quality of SMs assisted optimization implemented in the Bi-level test-bed, using half of the computational effort required by the standard one.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655BCA-5C40-4960-B347-A0F4800774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522" y="1158187"/>
            <a:ext cx="7686717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2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1E6B27E-58C2-4906-A435-366E22569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" r="19295"/>
          <a:stretch/>
        </p:blipFill>
        <p:spPr>
          <a:xfrm>
            <a:off x="5531768" y="0"/>
            <a:ext cx="6660232" cy="6721475"/>
          </a:xfrm>
          <a:prstGeom prst="rect">
            <a:avLst/>
          </a:prstGeom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DA295D65-BAAF-4FED-8030-36CECFD02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974" y="186978"/>
            <a:ext cx="7209279" cy="534607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Are </a:t>
            </a:r>
            <a:r>
              <a:rPr lang="it-IT" b="1" dirty="0" err="1">
                <a:solidFill>
                  <a:srgbClr val="002060"/>
                </a:solidFill>
              </a:rPr>
              <a:t>you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interested</a:t>
            </a:r>
            <a:r>
              <a:rPr lang="it-IT" b="1" dirty="0">
                <a:solidFill>
                  <a:srgbClr val="002060"/>
                </a:solidFill>
              </a:rPr>
              <a:t> in </a:t>
            </a:r>
            <a:r>
              <a:rPr lang="it-IT" b="1" dirty="0" err="1">
                <a:solidFill>
                  <a:srgbClr val="002060"/>
                </a:solidFill>
              </a:rPr>
              <a:t>this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topic</a:t>
            </a:r>
            <a:r>
              <a:rPr lang="it-IT" b="1" dirty="0">
                <a:solidFill>
                  <a:srgbClr val="002060"/>
                </a:solidFill>
              </a:rPr>
              <a:t>? </a:t>
            </a:r>
            <a:br>
              <a:rPr lang="it-IT" b="1" dirty="0">
                <a:solidFill>
                  <a:srgbClr val="002060"/>
                </a:solidFill>
              </a:rPr>
            </a:br>
            <a:r>
              <a:rPr lang="it-IT" b="1" dirty="0" err="1">
                <a:solidFill>
                  <a:srgbClr val="002060"/>
                </a:solidFill>
              </a:rPr>
              <a:t>Learn</a:t>
            </a:r>
            <a:r>
              <a:rPr lang="it-IT" b="1" dirty="0">
                <a:solidFill>
                  <a:srgbClr val="002060"/>
                </a:solidFill>
              </a:rPr>
              <a:t> more </a:t>
            </a:r>
            <a:r>
              <a:rPr lang="it-IT" b="1" dirty="0" err="1">
                <a:solidFill>
                  <a:srgbClr val="002060"/>
                </a:solidFill>
              </a:rPr>
              <a:t>later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today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09EB6B-060D-47AF-A9CE-7E9C98FA583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48340" y="5921385"/>
            <a:ext cx="6096000" cy="365125"/>
          </a:xfrm>
          <a:prstGeom prst="rect">
            <a:avLst/>
          </a:prstGeom>
        </p:spPr>
        <p:txBody>
          <a:bodyPr/>
          <a:lstStyle/>
          <a:p>
            <a:r>
              <a:rPr lang="en-GB" sz="1400" dirty="0">
                <a:solidFill>
                  <a:schemeClr val="tx1"/>
                </a:solidFill>
              </a:rPr>
              <a:t>ASME Turbo Expo 2021</a:t>
            </a:r>
          </a:p>
          <a:p>
            <a:r>
              <a:rPr lang="en-GB" sz="1400" dirty="0">
                <a:solidFill>
                  <a:schemeClr val="tx1"/>
                </a:solidFill>
              </a:rPr>
              <a:t>Turbomachinery Technical Conference and Exposition</a:t>
            </a:r>
          </a:p>
          <a:p>
            <a:r>
              <a:rPr lang="en-GB" sz="1400" dirty="0">
                <a:solidFill>
                  <a:schemeClr val="tx1"/>
                </a:solidFill>
              </a:rPr>
              <a:t>June 7 – 11, Virtual, Online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F4635-2BFC-411C-95D9-EA8329C23A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36128-DE14-4199-98A4-F3942FAE97A4}" type="slidenum">
              <a:rPr lang="it-IT" smtClean="0"/>
              <a:t>14</a:t>
            </a:fld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EEAEDE1-3409-4660-9075-059044D425B7}"/>
              </a:ext>
            </a:extLst>
          </p:cNvPr>
          <p:cNvSpPr/>
          <p:nvPr/>
        </p:nvSpPr>
        <p:spPr>
          <a:xfrm>
            <a:off x="5609560" y="0"/>
            <a:ext cx="6582440" cy="67214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3489004-4C4F-4C49-A32A-C21AF5F932DC}"/>
              </a:ext>
            </a:extLst>
          </p:cNvPr>
          <p:cNvSpPr txBox="1"/>
          <p:nvPr/>
        </p:nvSpPr>
        <p:spPr>
          <a:xfrm>
            <a:off x="506974" y="1356563"/>
            <a:ext cx="104177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GT2021-59227</a:t>
            </a:r>
            <a:endParaRPr lang="en-GB" sz="28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GB" sz="3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GB" sz="2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Cascade with Sinusoidal Leading Edges: Identification and Quantification of Deflection with Unsupervised Machine Learning</a:t>
            </a:r>
          </a:p>
          <a:p>
            <a:endParaRPr lang="en-GB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GB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Alessandro </a:t>
            </a:r>
            <a:r>
              <a:rPr lang="en-GB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Corsini</a:t>
            </a:r>
            <a:r>
              <a:rPr lang="en-GB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Giovanni </a:t>
            </a:r>
            <a:r>
              <a:rPr lang="en-GB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Delibra</a:t>
            </a:r>
            <a:r>
              <a:rPr lang="en-GB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Lorenzo Tieghi and </a:t>
            </a:r>
            <a:r>
              <a:rPr lang="en-GB" b="1" u="sng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Francesco Aldo Tucci</a:t>
            </a:r>
            <a:r>
              <a:rPr lang="en-GB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endParaRPr lang="en-GB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GB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Session 10-03: CFD and Machine Learning for Fans and Blowers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 4:00 pm - 5:30 pm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40F6257-15C9-422F-B25A-9AE58435A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996350"/>
            <a:ext cx="2400000" cy="72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0B8ACEA-8DAF-407A-BEB5-DC8EF507B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" y="5953024"/>
            <a:ext cx="63403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4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22"/>
    </mc:Choice>
    <mc:Fallback xmlns="">
      <p:transition spd="slow" advTm="370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1E6B27E-58C2-4906-A435-366E22569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" r="19295"/>
          <a:stretch/>
        </p:blipFill>
        <p:spPr>
          <a:xfrm>
            <a:off x="5531768" y="0"/>
            <a:ext cx="6660232" cy="6721475"/>
          </a:xfrm>
          <a:prstGeom prst="rect">
            <a:avLst/>
          </a:prstGeom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DA295D65-BAAF-4FED-8030-36CECFD02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974" y="186978"/>
            <a:ext cx="7209279" cy="534607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Are </a:t>
            </a:r>
            <a:r>
              <a:rPr lang="it-IT" b="1" dirty="0" err="1">
                <a:solidFill>
                  <a:srgbClr val="002060"/>
                </a:solidFill>
              </a:rPr>
              <a:t>you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interested</a:t>
            </a:r>
            <a:r>
              <a:rPr lang="it-IT" b="1" dirty="0">
                <a:solidFill>
                  <a:srgbClr val="002060"/>
                </a:solidFill>
              </a:rPr>
              <a:t> in </a:t>
            </a:r>
            <a:r>
              <a:rPr lang="it-IT" b="1" dirty="0" err="1">
                <a:solidFill>
                  <a:srgbClr val="002060"/>
                </a:solidFill>
              </a:rPr>
              <a:t>this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topic</a:t>
            </a:r>
            <a:r>
              <a:rPr lang="it-IT" b="1" dirty="0">
                <a:solidFill>
                  <a:srgbClr val="002060"/>
                </a:solidFill>
              </a:rPr>
              <a:t>? </a:t>
            </a:r>
            <a:br>
              <a:rPr lang="it-IT" b="1" dirty="0">
                <a:solidFill>
                  <a:srgbClr val="002060"/>
                </a:solidFill>
              </a:rPr>
            </a:br>
            <a:r>
              <a:rPr lang="it-IT" b="1" dirty="0" err="1">
                <a:solidFill>
                  <a:srgbClr val="002060"/>
                </a:solidFill>
              </a:rPr>
              <a:t>Learn</a:t>
            </a:r>
            <a:r>
              <a:rPr lang="it-IT" b="1" dirty="0">
                <a:solidFill>
                  <a:srgbClr val="002060"/>
                </a:solidFill>
              </a:rPr>
              <a:t> more </a:t>
            </a:r>
            <a:r>
              <a:rPr lang="it-IT" b="1" dirty="0" err="1">
                <a:solidFill>
                  <a:srgbClr val="002060"/>
                </a:solidFill>
              </a:rPr>
              <a:t>later</a:t>
            </a:r>
            <a:r>
              <a:rPr lang="it-IT" b="1" dirty="0">
                <a:solidFill>
                  <a:srgbClr val="002060"/>
                </a:solidFill>
              </a:rPr>
              <a:t> </a:t>
            </a:r>
            <a:r>
              <a:rPr lang="it-IT" b="1" dirty="0" err="1">
                <a:solidFill>
                  <a:srgbClr val="002060"/>
                </a:solidFill>
              </a:rPr>
              <a:t>today</a:t>
            </a:r>
            <a:endParaRPr lang="it-IT" b="1" dirty="0">
              <a:solidFill>
                <a:srgbClr val="002060"/>
              </a:solidFill>
            </a:endParaRP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09EB6B-060D-47AF-A9CE-7E9C98FA583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48340" y="5921385"/>
            <a:ext cx="6096000" cy="365125"/>
          </a:xfrm>
          <a:prstGeom prst="rect">
            <a:avLst/>
          </a:prstGeom>
        </p:spPr>
        <p:txBody>
          <a:bodyPr/>
          <a:lstStyle/>
          <a:p>
            <a:r>
              <a:rPr lang="en-GB" sz="1400" dirty="0">
                <a:solidFill>
                  <a:schemeClr val="tx1"/>
                </a:solidFill>
              </a:rPr>
              <a:t>ASME Turbo Expo 2021</a:t>
            </a:r>
          </a:p>
          <a:p>
            <a:r>
              <a:rPr lang="en-GB" sz="1400" dirty="0">
                <a:solidFill>
                  <a:schemeClr val="tx1"/>
                </a:solidFill>
              </a:rPr>
              <a:t>Turbomachinery Technical Conference and Exposition</a:t>
            </a:r>
          </a:p>
          <a:p>
            <a:r>
              <a:rPr lang="en-GB" sz="1400" dirty="0">
                <a:solidFill>
                  <a:schemeClr val="tx1"/>
                </a:solidFill>
              </a:rPr>
              <a:t>June 7 – 11, Virtual, Online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4F4635-2BFC-411C-95D9-EA8329C23A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36128-DE14-4199-98A4-F3942FAE97A4}" type="slidenum">
              <a:rPr lang="it-IT" smtClean="0"/>
              <a:t>15</a:t>
            </a:fld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EEAEDE1-3409-4660-9075-059044D425B7}"/>
              </a:ext>
            </a:extLst>
          </p:cNvPr>
          <p:cNvSpPr/>
          <p:nvPr/>
        </p:nvSpPr>
        <p:spPr>
          <a:xfrm>
            <a:off x="5609560" y="0"/>
            <a:ext cx="6582440" cy="67214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it-IT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3489004-4C4F-4C49-A32A-C21AF5F932DC}"/>
              </a:ext>
            </a:extLst>
          </p:cNvPr>
          <p:cNvSpPr txBox="1"/>
          <p:nvPr/>
        </p:nvSpPr>
        <p:spPr>
          <a:xfrm>
            <a:off x="506974" y="1356563"/>
            <a:ext cx="104177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GT2021-59227</a:t>
            </a:r>
            <a:endParaRPr lang="en-GB" sz="28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GB" sz="3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GB" sz="24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Cascade with Sinusoidal Leading Edges: Identification and Quantification of Deflection with Unsupervised Machine Learning</a:t>
            </a:r>
          </a:p>
          <a:p>
            <a:endParaRPr lang="en-GB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GB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Alessandro </a:t>
            </a:r>
            <a:r>
              <a:rPr lang="en-GB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Corsini</a:t>
            </a:r>
            <a:r>
              <a:rPr lang="en-GB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Giovanni </a:t>
            </a:r>
            <a:r>
              <a:rPr lang="en-GB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Delibra</a:t>
            </a:r>
            <a:r>
              <a:rPr lang="en-GB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Lorenzo Tieghi and </a:t>
            </a:r>
            <a:r>
              <a:rPr lang="en-GB" b="1" u="sng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Francesco Aldo Tucci</a:t>
            </a:r>
            <a:r>
              <a:rPr lang="en-GB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endParaRPr lang="en-GB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GB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Session 10-03: CFD and Machine Learning for Fans and Blowers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 4:00 pm - 5:30 pm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40F6257-15C9-422F-B25A-9AE58435A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158" y="5953024"/>
            <a:ext cx="2400000" cy="72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0B8ACEA-8DAF-407A-BEB5-DC8EF507B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" y="5953024"/>
            <a:ext cx="634039" cy="640135"/>
          </a:xfrm>
          <a:prstGeom prst="rect">
            <a:avLst/>
          </a:prstGeom>
        </p:spPr>
      </p:pic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C6176134-80D5-446E-A6DC-AD0B40FB6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233" y="6028485"/>
            <a:ext cx="3958390" cy="489211"/>
          </a:xfrm>
        </p:spPr>
        <p:txBody>
          <a:bodyPr/>
          <a:lstStyle/>
          <a:p>
            <a:r>
              <a:rPr lang="it-IT" b="1" dirty="0">
                <a:solidFill>
                  <a:srgbClr val="00206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1429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22"/>
    </mc:Choice>
    <mc:Fallback xmlns="">
      <p:transition spd="slow" advTm="3702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Outline</a:t>
            </a:r>
          </a:p>
        </p:txBody>
      </p:sp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3415C5BD-DC3A-4D82-9B5E-6D278BCF7A4F}"/>
              </a:ext>
            </a:extLst>
          </p:cNvPr>
          <p:cNvSpPr txBox="1"/>
          <p:nvPr/>
        </p:nvSpPr>
        <p:spPr>
          <a:xfrm>
            <a:off x="439482" y="2090172"/>
            <a:ext cx="1071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Basics elements of neural networks</a:t>
            </a:r>
          </a:p>
          <a:p>
            <a:pPr marL="342900" indent="-342900" algn="just">
              <a:buAutoNum type="arabicPeriod"/>
            </a:pPr>
            <a:endParaRPr lang="en-GB" sz="24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AutoNum type="arabicPeriod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Neural network – Live tutorial</a:t>
            </a:r>
          </a:p>
          <a:p>
            <a:pPr marL="342900" indent="-342900" algn="just">
              <a:buAutoNum type="arabicPeriod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AutoNum type="arabicPeriod"/>
            </a:pPr>
            <a:r>
              <a:rPr lang="en-GB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Neural network in turbomachinery design</a:t>
            </a:r>
          </a:p>
          <a:p>
            <a:pPr marL="342900" indent="-342900" algn="just">
              <a:buAutoNum type="arabicPeriod"/>
            </a:pP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AutoNum type="arabicPeriod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50936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Goals &amp; Methods</a:t>
            </a:r>
          </a:p>
        </p:txBody>
      </p:sp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3415C5BD-DC3A-4D82-9B5E-6D278BCF7A4F}"/>
              </a:ext>
            </a:extLst>
          </p:cNvPr>
          <p:cNvSpPr txBox="1"/>
          <p:nvPr/>
        </p:nvSpPr>
        <p:spPr>
          <a:xfrm>
            <a:off x="495628" y="985713"/>
            <a:ext cx="109903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This work presents a study on the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surrogate model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-based methodology (SM) to obtain a set of optimized airfoils for reversible fans </a:t>
            </a: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Research questions:</a:t>
            </a:r>
          </a:p>
          <a:p>
            <a:pPr algn="just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meta-model techniques affect results of multi objectives optimization?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these meta-models should be exploited in an optimization process?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8505D2-5A3C-4C07-A4CF-74ED78F48BE1}"/>
              </a:ext>
            </a:extLst>
          </p:cNvPr>
          <p:cNvSpPr txBox="1"/>
          <p:nvPr/>
        </p:nvSpPr>
        <p:spPr>
          <a:xfrm>
            <a:off x="569142" y="3394630"/>
            <a:ext cx="2724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egoe UI" panose="020B0502040204020203" pitchFamily="34" charset="0"/>
                <a:cs typeface="Segoe UI" panose="020B0502040204020203" pitchFamily="34" charset="0"/>
              </a:rPr>
              <a:t>Objective functions:</a:t>
            </a: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Aerodynamic efficiency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Stall</a:t>
            </a:r>
            <a:r>
              <a:rPr lang="it-IT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margin</a:t>
            </a:r>
            <a:endParaRPr lang="it-IT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358C523-5EEB-4919-961F-67AF1297CE33}"/>
              </a:ext>
            </a:extLst>
          </p:cNvPr>
          <p:cNvSpPr txBox="1"/>
          <p:nvPr/>
        </p:nvSpPr>
        <p:spPr>
          <a:xfrm>
            <a:off x="604654" y="5268530"/>
            <a:ext cx="7488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Segoe UI" panose="020B0502040204020203" pitchFamily="34" charset="0"/>
                <a:cs typeface="Segoe UI" panose="020B0502040204020203" pitchFamily="34" charset="0"/>
              </a:rPr>
              <a:t>Geometry</a:t>
            </a:r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parameterization</a:t>
            </a:r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6th degree B-</a:t>
            </a:r>
            <a:r>
              <a:rPr lang="it-IT" sz="16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spline</a:t>
            </a:r>
            <a:endParaRPr lang="it-IT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it-I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it-I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ggetto 9">
                <a:extLst>
                  <a:ext uri="{FF2B5EF4-FFF2-40B4-BE49-F238E27FC236}">
                    <a16:creationId xmlns:a16="http://schemas.microsoft.com/office/drawing/2014/main" id="{65723657-EA27-42B3-9A7D-846AAF23E8E4}"/>
                  </a:ext>
                </a:extLst>
              </p:cNvPr>
              <p:cNvSpPr txBox="1"/>
              <p:nvPr/>
            </p:nvSpPr>
            <p:spPr bwMode="auto">
              <a:xfrm>
                <a:off x="3447521" y="3871436"/>
                <a:ext cx="1487934" cy="7699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it-IT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it-IT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Oggetto 9">
                <a:extLst>
                  <a:ext uri="{FF2B5EF4-FFF2-40B4-BE49-F238E27FC236}">
                    <a16:creationId xmlns:a16="http://schemas.microsoft.com/office/drawing/2014/main" id="{65723657-EA27-42B3-9A7D-846AAF23E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521" y="3871436"/>
                <a:ext cx="1487934" cy="769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ggetto 10">
            <a:extLst>
              <a:ext uri="{FF2B5EF4-FFF2-40B4-BE49-F238E27FC236}">
                <a16:creationId xmlns:a16="http://schemas.microsoft.com/office/drawing/2014/main" id="{C80FE3C7-52CD-4724-ACF2-D37CA94E29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907263"/>
              </p:ext>
            </p:extLst>
          </p:nvPr>
        </p:nvGraphicFramePr>
        <p:xfrm>
          <a:off x="2669795" y="4304884"/>
          <a:ext cx="3168352" cy="747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88367" imgH="406224" progId="Equation.DSMT4">
                  <p:embed/>
                </p:oleObj>
              </mc:Choice>
              <mc:Fallback>
                <p:oleObj name="Equation" r:id="rId4" imgW="1688367" imgH="406224" progId="Equation.DSMT4">
                  <p:embed/>
                  <p:pic>
                    <p:nvPicPr>
                      <p:cNvPr id="12" name="Oggetto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9795" y="4304884"/>
                        <a:ext cx="3168352" cy="747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F20877F0-4C1C-44AA-A4EC-982FA80818F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6" b="13522"/>
          <a:stretch>
            <a:fillRect/>
          </a:stretch>
        </p:blipFill>
        <p:spPr bwMode="auto">
          <a:xfrm>
            <a:off x="8862876" y="1497806"/>
            <a:ext cx="3035300" cy="2373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F761047-C997-4CFF-9CFC-A97FCDDE3944}"/>
              </a:ext>
            </a:extLst>
          </p:cNvPr>
          <p:cNvSpPr txBox="1"/>
          <p:nvPr/>
        </p:nvSpPr>
        <p:spPr>
          <a:xfrm>
            <a:off x="7287565" y="5691765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Truly reversible airfoil: generation (top) and 6</a:t>
            </a:r>
            <a:r>
              <a:rPr lang="en-US" sz="1400" i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 degree spline (bottom)</a:t>
            </a:r>
            <a:endParaRPr lang="en-US" sz="1400" i="1" dirty="0">
              <a:latin typeface="+mj-lt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E59D099-FD33-4A65-823E-E34AFB18F4F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65" y="3850122"/>
            <a:ext cx="4824536" cy="1657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175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Optimization algorithm</a:t>
            </a:r>
          </a:p>
        </p:txBody>
      </p:sp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3415C5BD-DC3A-4D82-9B5E-6D278BCF7A4F}"/>
              </a:ext>
            </a:extLst>
          </p:cNvPr>
          <p:cNvSpPr txBox="1"/>
          <p:nvPr/>
        </p:nvSpPr>
        <p:spPr>
          <a:xfrm>
            <a:off x="495628" y="985713"/>
            <a:ext cx="109903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Non-dominated sorting genetic algorithm (NSGA-II), Deb et al. 2012</a:t>
            </a: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NSGA-II combines non-dominated sorting with a diversity-preserving mechanism based on crowding distance</a:t>
            </a: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matrix of 25 optimization cases representing common operations for tunnel and metro fans was defined by means of combinations of 5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Re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values and 5 </a:t>
            </a:r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i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LS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values</a:t>
            </a: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final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design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includes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8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parameters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endParaRPr lang="it-I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F761047-C997-4CFF-9CFC-A97FCDDE3944}"/>
              </a:ext>
            </a:extLst>
          </p:cNvPr>
          <p:cNvSpPr txBox="1"/>
          <p:nvPr/>
        </p:nvSpPr>
        <p:spPr>
          <a:xfrm>
            <a:off x="3447521" y="3335277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Test matrix definition</a:t>
            </a:r>
            <a:endParaRPr lang="en-US" sz="1400" i="1" dirty="0">
              <a:latin typeface="+mj-lt"/>
            </a:endParaRP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46A5BE37-3617-49A9-8EE1-D58464E27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20805"/>
              </p:ext>
            </p:extLst>
          </p:nvPr>
        </p:nvGraphicFramePr>
        <p:xfrm>
          <a:off x="2386109" y="3717272"/>
          <a:ext cx="6552729" cy="670894"/>
        </p:xfrm>
        <a:graphic>
          <a:graphicData uri="http://schemas.openxmlformats.org/drawingml/2006/table">
            <a:tbl>
              <a:tblPr firstRow="1" firstCol="1" bandRow="1"/>
              <a:tblGrid>
                <a:gridCol w="73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1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8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04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54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300000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675000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1050000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1425000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1800000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600" i="1" baseline="-25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LS</a:t>
                      </a:r>
                      <a:endParaRPr lang="it-IT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it-IT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Oggetto 15">
            <a:extLst>
              <a:ext uri="{FF2B5EF4-FFF2-40B4-BE49-F238E27FC236}">
                <a16:creationId xmlns:a16="http://schemas.microsoft.com/office/drawing/2014/main" id="{9EE79997-AD25-4016-A0C6-303DF25FE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576710"/>
              </p:ext>
            </p:extLst>
          </p:nvPr>
        </p:nvGraphicFramePr>
        <p:xfrm>
          <a:off x="4549313" y="5529296"/>
          <a:ext cx="3542938" cy="442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33360" imgH="228600" progId="Equation.DSMT4">
                  <p:embed/>
                </p:oleObj>
              </mc:Choice>
              <mc:Fallback>
                <p:oleObj name="Equation" r:id="rId3" imgW="2133360" imgH="228600" progId="Equation.DSMT4">
                  <p:embed/>
                  <p:pic>
                    <p:nvPicPr>
                      <p:cNvPr id="19" name="Oggetto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9313" y="5529296"/>
                        <a:ext cx="3542938" cy="4423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29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Optimization framework</a:t>
            </a:r>
          </a:p>
        </p:txBody>
      </p:sp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3415C5BD-DC3A-4D82-9B5E-6D278BCF7A4F}"/>
              </a:ext>
            </a:extLst>
          </p:cNvPr>
          <p:cNvSpPr txBox="1"/>
          <p:nvPr/>
        </p:nvSpPr>
        <p:spPr>
          <a:xfrm>
            <a:off x="7023976" y="4125193"/>
            <a:ext cx="4789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XFoil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was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used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test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function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in the standard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optimization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To reduce the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computational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effort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, a LSM and ANN meta-models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were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ttangolo arrotondato 3">
            <a:extLst>
              <a:ext uri="{FF2B5EF4-FFF2-40B4-BE49-F238E27FC236}">
                <a16:creationId xmlns:a16="http://schemas.microsoft.com/office/drawing/2014/main" id="{129E7022-EF46-4085-8928-48CFD79B69B3}"/>
              </a:ext>
            </a:extLst>
          </p:cNvPr>
          <p:cNvSpPr/>
          <p:nvPr/>
        </p:nvSpPr>
        <p:spPr>
          <a:xfrm>
            <a:off x="6934966" y="836712"/>
            <a:ext cx="2676426" cy="25510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" name="Connettore 1 4">
            <a:extLst>
              <a:ext uri="{FF2B5EF4-FFF2-40B4-BE49-F238E27FC236}">
                <a16:creationId xmlns:a16="http://schemas.microsoft.com/office/drawing/2014/main" id="{153A22FD-B2A0-4FDA-93A9-A550C614EF8D}"/>
              </a:ext>
            </a:extLst>
          </p:cNvPr>
          <p:cNvCxnSpPr/>
          <p:nvPr/>
        </p:nvCxnSpPr>
        <p:spPr>
          <a:xfrm flipH="1">
            <a:off x="7068562" y="2091620"/>
            <a:ext cx="154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5">
            <a:extLst>
              <a:ext uri="{FF2B5EF4-FFF2-40B4-BE49-F238E27FC236}">
                <a16:creationId xmlns:a16="http://schemas.microsoft.com/office/drawing/2014/main" id="{0A159F6F-9191-40EE-AB8A-CB6D28F07CC8}"/>
              </a:ext>
            </a:extLst>
          </p:cNvPr>
          <p:cNvCxnSpPr/>
          <p:nvPr/>
        </p:nvCxnSpPr>
        <p:spPr>
          <a:xfrm flipH="1">
            <a:off x="7068562" y="3099732"/>
            <a:ext cx="154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6">
            <a:extLst>
              <a:ext uri="{FF2B5EF4-FFF2-40B4-BE49-F238E27FC236}">
                <a16:creationId xmlns:a16="http://schemas.microsoft.com/office/drawing/2014/main" id="{5F6C8287-FBE0-475C-819B-3C06D31F18F4}"/>
              </a:ext>
            </a:extLst>
          </p:cNvPr>
          <p:cNvCxnSpPr/>
          <p:nvPr/>
        </p:nvCxnSpPr>
        <p:spPr>
          <a:xfrm flipH="1">
            <a:off x="7068562" y="1192442"/>
            <a:ext cx="154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7">
            <a:extLst>
              <a:ext uri="{FF2B5EF4-FFF2-40B4-BE49-F238E27FC236}">
                <a16:creationId xmlns:a16="http://schemas.microsoft.com/office/drawing/2014/main" id="{07C72903-4612-41A7-9CF2-5FD0C8DDE10A}"/>
              </a:ext>
            </a:extLst>
          </p:cNvPr>
          <p:cNvCxnSpPr/>
          <p:nvPr/>
        </p:nvCxnSpPr>
        <p:spPr>
          <a:xfrm flipH="1">
            <a:off x="7068190" y="1188232"/>
            <a:ext cx="1230" cy="1911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4711DDA-2B1D-47E9-B9F5-96BFD44D1391}"/>
              </a:ext>
            </a:extLst>
          </p:cNvPr>
          <p:cNvSpPr txBox="1"/>
          <p:nvPr/>
        </p:nvSpPr>
        <p:spPr>
          <a:xfrm>
            <a:off x="3494071" y="1061173"/>
            <a:ext cx="3096344" cy="53553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Optimizer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: NSGA-II</a:t>
            </a: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C1976BF-13F1-4D05-9105-77C8F442F0D3}"/>
              </a:ext>
            </a:extLst>
          </p:cNvPr>
          <p:cNvSpPr txBox="1"/>
          <p:nvPr/>
        </p:nvSpPr>
        <p:spPr>
          <a:xfrm>
            <a:off x="3890115" y="1659572"/>
            <a:ext cx="24482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Initial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Population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ctr"/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40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reversible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aerofoils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B1ABE2F-08B7-402C-995B-24AE27B2C3AB}"/>
              </a:ext>
            </a:extLst>
          </p:cNvPr>
          <p:cNvSpPr txBox="1"/>
          <p:nvPr/>
        </p:nvSpPr>
        <p:spPr>
          <a:xfrm>
            <a:off x="3890115" y="2748920"/>
            <a:ext cx="24482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Test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5E222E6-43A6-4BF8-9BDC-042F721DEC6A}"/>
              </a:ext>
            </a:extLst>
          </p:cNvPr>
          <p:cNvSpPr txBox="1"/>
          <p:nvPr/>
        </p:nvSpPr>
        <p:spPr>
          <a:xfrm>
            <a:off x="3890115" y="3543106"/>
            <a:ext cx="24482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Extended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Population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8EC98CD-B2FD-47E2-9A4F-AEB57A9959A6}"/>
              </a:ext>
            </a:extLst>
          </p:cNvPr>
          <p:cNvSpPr txBox="1"/>
          <p:nvPr/>
        </p:nvSpPr>
        <p:spPr>
          <a:xfrm>
            <a:off x="3890115" y="4335918"/>
            <a:ext cx="244827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Non </a:t>
            </a:r>
            <a:r>
              <a:rPr lang="it-I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dominated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sorting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it-I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Crowding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 = Pareto Front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8390030-6ADC-437C-89AC-432A59E10BFF}"/>
              </a:ext>
            </a:extLst>
          </p:cNvPr>
          <p:cNvSpPr txBox="1"/>
          <p:nvPr/>
        </p:nvSpPr>
        <p:spPr>
          <a:xfrm>
            <a:off x="3890115" y="5695522"/>
            <a:ext cx="24482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generation</a:t>
            </a:r>
          </a:p>
        </p:txBody>
      </p:sp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DBE76622-D502-4F8C-A07C-40D8CFE18620}"/>
              </a:ext>
            </a:extLst>
          </p:cNvPr>
          <p:cNvSpPr/>
          <p:nvPr/>
        </p:nvSpPr>
        <p:spPr>
          <a:xfrm>
            <a:off x="3190550" y="1011501"/>
            <a:ext cx="242581" cy="5472608"/>
          </a:xfrm>
          <a:prstGeom prst="leftBrace">
            <a:avLst>
              <a:gd name="adj1" fmla="val 8333"/>
              <a:gd name="adj2" fmla="val 48171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A261C03-32D9-4F9C-8C67-A05E0D1456A5}"/>
              </a:ext>
            </a:extLst>
          </p:cNvPr>
          <p:cNvCxnSpPr/>
          <p:nvPr/>
        </p:nvCxnSpPr>
        <p:spPr>
          <a:xfrm flipH="1">
            <a:off x="5114251" y="2324859"/>
            <a:ext cx="1891" cy="42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8CC1272-2A82-44A1-8610-AA1D1BD1735E}"/>
              </a:ext>
            </a:extLst>
          </p:cNvPr>
          <p:cNvCxnSpPr/>
          <p:nvPr/>
        </p:nvCxnSpPr>
        <p:spPr>
          <a:xfrm flipH="1">
            <a:off x="5112360" y="3113606"/>
            <a:ext cx="1891" cy="42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203ECD71-EE38-410C-84E7-3C79452F71C4}"/>
              </a:ext>
            </a:extLst>
          </p:cNvPr>
          <p:cNvCxnSpPr/>
          <p:nvPr/>
        </p:nvCxnSpPr>
        <p:spPr>
          <a:xfrm flipH="1">
            <a:off x="5102908" y="3923312"/>
            <a:ext cx="1891" cy="42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A0633D2-167B-46CC-BFE8-E110293928EE}"/>
              </a:ext>
            </a:extLst>
          </p:cNvPr>
          <p:cNvCxnSpPr>
            <a:cxnSpLocks/>
          </p:cNvCxnSpPr>
          <p:nvPr/>
        </p:nvCxnSpPr>
        <p:spPr>
          <a:xfrm>
            <a:off x="5098248" y="5166915"/>
            <a:ext cx="1" cy="521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4 19">
            <a:extLst>
              <a:ext uri="{FF2B5EF4-FFF2-40B4-BE49-F238E27FC236}">
                <a16:creationId xmlns:a16="http://schemas.microsoft.com/office/drawing/2014/main" id="{9156EC62-BF57-4655-87EE-1E36B597C437}"/>
              </a:ext>
            </a:extLst>
          </p:cNvPr>
          <p:cNvCxnSpPr/>
          <p:nvPr/>
        </p:nvCxnSpPr>
        <p:spPr>
          <a:xfrm flipH="1" flipV="1">
            <a:off x="3867070" y="2933586"/>
            <a:ext cx="3175" cy="2946602"/>
          </a:xfrm>
          <a:prstGeom prst="bentConnector4">
            <a:avLst>
              <a:gd name="adj1" fmla="val 3927276"/>
              <a:gd name="adj2" fmla="val 10038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081E695-1014-4F1F-BF81-4A158E4C916C}"/>
              </a:ext>
            </a:extLst>
          </p:cNvPr>
          <p:cNvSpPr txBox="1"/>
          <p:nvPr/>
        </p:nvSpPr>
        <p:spPr>
          <a:xfrm rot="16200000">
            <a:off x="2837842" y="3849065"/>
            <a:ext cx="1589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10 </a:t>
            </a:r>
            <a:r>
              <a:rPr lang="it-IT" sz="14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generations</a:t>
            </a:r>
            <a:endParaRPr lang="it-IT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C5A5AC9F-838A-4A5E-BE1F-38C441DBE1D5}"/>
              </a:ext>
            </a:extLst>
          </p:cNvPr>
          <p:cNvSpPr txBox="1"/>
          <p:nvPr/>
        </p:nvSpPr>
        <p:spPr>
          <a:xfrm>
            <a:off x="1606374" y="1659572"/>
            <a:ext cx="1440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Design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24EDA8E4-818A-4412-9F2C-FB94D822F77F}"/>
              </a:ext>
            </a:extLst>
          </p:cNvPr>
          <p:cNvSpPr txBox="1"/>
          <p:nvPr/>
        </p:nvSpPr>
        <p:spPr>
          <a:xfrm>
            <a:off x="1604483" y="2457611"/>
            <a:ext cx="1440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Target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operations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6FA493E-6B3D-4ABF-B832-31749D86C012}"/>
              </a:ext>
            </a:extLst>
          </p:cNvPr>
          <p:cNvSpPr txBox="1"/>
          <p:nvPr/>
        </p:nvSpPr>
        <p:spPr>
          <a:xfrm>
            <a:off x="1604483" y="3532650"/>
            <a:ext cx="144016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Optimizer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52A82537-3224-4299-9F09-C93BCF9DAE80}"/>
              </a:ext>
            </a:extLst>
          </p:cNvPr>
          <p:cNvSpPr txBox="1"/>
          <p:nvPr/>
        </p:nvSpPr>
        <p:spPr>
          <a:xfrm>
            <a:off x="1600701" y="4348405"/>
            <a:ext cx="14401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Optimized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Airfoils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951E8A2D-D9E5-4114-8827-965EF1B0B226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flipH="1">
            <a:off x="2324563" y="2305903"/>
            <a:ext cx="1891" cy="151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D6DF0D6-D859-4328-A32B-87330727197A}"/>
              </a:ext>
            </a:extLst>
          </p:cNvPr>
          <p:cNvCxnSpPr/>
          <p:nvPr/>
        </p:nvCxnSpPr>
        <p:spPr>
          <a:xfrm flipH="1">
            <a:off x="2322672" y="3106662"/>
            <a:ext cx="1891" cy="428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84C66438-3929-49A2-A91D-0FB0616DF470}"/>
              </a:ext>
            </a:extLst>
          </p:cNvPr>
          <p:cNvCxnSpPr/>
          <p:nvPr/>
        </p:nvCxnSpPr>
        <p:spPr>
          <a:xfrm flipH="1">
            <a:off x="2320781" y="3910840"/>
            <a:ext cx="1891" cy="428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1 28">
            <a:extLst>
              <a:ext uri="{FF2B5EF4-FFF2-40B4-BE49-F238E27FC236}">
                <a16:creationId xmlns:a16="http://schemas.microsoft.com/office/drawing/2014/main" id="{C467875D-A463-437D-BA26-45D382E6CD3C}"/>
              </a:ext>
            </a:extLst>
          </p:cNvPr>
          <p:cNvCxnSpPr/>
          <p:nvPr/>
        </p:nvCxnSpPr>
        <p:spPr>
          <a:xfrm>
            <a:off x="6332671" y="2883708"/>
            <a:ext cx="73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arrotondato 29">
            <a:extLst>
              <a:ext uri="{FF2B5EF4-FFF2-40B4-BE49-F238E27FC236}">
                <a16:creationId xmlns:a16="http://schemas.microsoft.com/office/drawing/2014/main" id="{38D605E8-FEC7-47E0-8F43-2283747B8376}"/>
              </a:ext>
            </a:extLst>
          </p:cNvPr>
          <p:cNvSpPr/>
          <p:nvPr/>
        </p:nvSpPr>
        <p:spPr>
          <a:xfrm>
            <a:off x="7202520" y="2663474"/>
            <a:ext cx="2232248" cy="6522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 : </a:t>
            </a:r>
            <a:r>
              <a:rPr lang="it-IT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LSM, ANN</a:t>
            </a:r>
          </a:p>
          <a:p>
            <a:pPr algn="ctr"/>
            <a:r>
              <a:rPr lang="it-IT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Bi- </a:t>
            </a:r>
            <a:r>
              <a:rPr lang="it-IT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it-IT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framework</a:t>
            </a:r>
            <a:endParaRPr lang="it-IT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ttangolo arrotondato 30">
            <a:extLst>
              <a:ext uri="{FF2B5EF4-FFF2-40B4-BE49-F238E27FC236}">
                <a16:creationId xmlns:a16="http://schemas.microsoft.com/office/drawing/2014/main" id="{3D483448-62D0-48BD-AD63-D67602E1B707}"/>
              </a:ext>
            </a:extLst>
          </p:cNvPr>
          <p:cNvSpPr/>
          <p:nvPr/>
        </p:nvSpPr>
        <p:spPr>
          <a:xfrm>
            <a:off x="7221633" y="1621536"/>
            <a:ext cx="2232248" cy="75811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 : LSM, ANN</a:t>
            </a:r>
          </a:p>
          <a:p>
            <a:pPr algn="ctr"/>
            <a:r>
              <a:rPr lang="it-IT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 </a:t>
            </a:r>
            <a:r>
              <a:rPr lang="it-IT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it-IT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framework</a:t>
            </a:r>
            <a:endParaRPr lang="it-IT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Rettangolo arrotondato 31">
            <a:extLst>
              <a:ext uri="{FF2B5EF4-FFF2-40B4-BE49-F238E27FC236}">
                <a16:creationId xmlns:a16="http://schemas.microsoft.com/office/drawing/2014/main" id="{6EBE6F0F-3128-4A48-85BD-B8188A83A072}"/>
              </a:ext>
            </a:extLst>
          </p:cNvPr>
          <p:cNvSpPr/>
          <p:nvPr/>
        </p:nvSpPr>
        <p:spPr>
          <a:xfrm>
            <a:off x="7232605" y="1027211"/>
            <a:ext cx="2232248" cy="40382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XFoil</a:t>
            </a:r>
            <a:r>
              <a:rPr lang="it-IT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(MOEA)</a:t>
            </a:r>
            <a:endParaRPr lang="it-IT" sz="16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31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Surrogate models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2F9D7BB-2899-4513-8604-F493FC8058F3}"/>
              </a:ext>
            </a:extLst>
          </p:cNvPr>
          <p:cNvSpPr/>
          <p:nvPr/>
        </p:nvSpPr>
        <p:spPr>
          <a:xfrm>
            <a:off x="9579007" y="142043"/>
            <a:ext cx="2612994" cy="12073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0122A0E-F6AC-44D8-94AD-9D6AA8A8D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25" y="511618"/>
            <a:ext cx="9336901" cy="583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65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Surrogate models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2F9D7BB-2899-4513-8604-F493FC8058F3}"/>
              </a:ext>
            </a:extLst>
          </p:cNvPr>
          <p:cNvSpPr/>
          <p:nvPr/>
        </p:nvSpPr>
        <p:spPr>
          <a:xfrm>
            <a:off x="9579007" y="142043"/>
            <a:ext cx="2612994" cy="12073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77EEE6B-94C2-4488-9EEF-810F5B58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00" y="460164"/>
            <a:ext cx="9812804" cy="58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0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SMs framework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2F9D7BB-2899-4513-8604-F493FC8058F3}"/>
              </a:ext>
            </a:extLst>
          </p:cNvPr>
          <p:cNvSpPr/>
          <p:nvPr/>
        </p:nvSpPr>
        <p:spPr>
          <a:xfrm>
            <a:off x="9579007" y="142043"/>
            <a:ext cx="2612994" cy="12073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CD2AC4-12C9-428B-952C-7E9A43CA1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87" y="461651"/>
            <a:ext cx="9713122" cy="59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1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7EBB07-B872-4BDE-B0F3-A929B87A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82" y="255977"/>
            <a:ext cx="6016078" cy="534607"/>
          </a:xfrm>
        </p:spPr>
        <p:txBody>
          <a:bodyPr/>
          <a:lstStyle/>
          <a:p>
            <a:r>
              <a:rPr lang="en-GB" sz="2400" i="1" dirty="0"/>
              <a:t>Surrogate models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2F9D7BB-2899-4513-8604-F493FC8058F3}"/>
              </a:ext>
            </a:extLst>
          </p:cNvPr>
          <p:cNvSpPr/>
          <p:nvPr/>
        </p:nvSpPr>
        <p:spPr>
          <a:xfrm>
            <a:off x="9579007" y="142043"/>
            <a:ext cx="2612994" cy="12073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C89F577A-3869-4DBA-89E4-B43CE501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31" y="389725"/>
            <a:ext cx="9684400" cy="58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7430"/>
      </p:ext>
    </p:extLst>
  </p:cSld>
  <p:clrMapOvr>
    <a:masterClrMapping/>
  </p:clrMapOvr>
</p:sld>
</file>

<file path=ppt/theme/theme1.xml><?xml version="1.0" encoding="utf-8"?>
<a:theme xmlns:a="http://schemas.openxmlformats.org/drawingml/2006/main" name="Sapienz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1953</Words>
  <Application>Microsoft Office PowerPoint</Application>
  <PresentationFormat>Widescreen</PresentationFormat>
  <Paragraphs>194</Paragraphs>
  <Slides>15</Slides>
  <Notes>15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Courier New</vt:lpstr>
      <vt:lpstr>Segoe UI</vt:lpstr>
      <vt:lpstr>Times New Roman</vt:lpstr>
      <vt:lpstr>Sapienza</vt:lpstr>
      <vt:lpstr>Equation</vt:lpstr>
      <vt:lpstr>Presentazione standard di PowerPoint</vt:lpstr>
      <vt:lpstr>Outline</vt:lpstr>
      <vt:lpstr>Goals &amp; Methods</vt:lpstr>
      <vt:lpstr>Optimization algorithm</vt:lpstr>
      <vt:lpstr>Optimization framework</vt:lpstr>
      <vt:lpstr>Surrogate models</vt:lpstr>
      <vt:lpstr>Surrogate models</vt:lpstr>
      <vt:lpstr>SMs framework</vt:lpstr>
      <vt:lpstr>Surrogate models</vt:lpstr>
      <vt:lpstr>MOEA results</vt:lpstr>
      <vt:lpstr>SM-based optimization</vt:lpstr>
      <vt:lpstr>SM-based optimization results</vt:lpstr>
      <vt:lpstr>SM-based optimization results</vt:lpstr>
      <vt:lpstr>Are you interested in this topic?  Learn more later today</vt:lpstr>
      <vt:lpstr>Are you interested in this topic?  Learn more later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Tieghi</dc:creator>
  <cp:lastModifiedBy>Lorenzo Tieghi</cp:lastModifiedBy>
  <cp:revision>319</cp:revision>
  <dcterms:created xsi:type="dcterms:W3CDTF">2021-04-23T07:43:42Z</dcterms:created>
  <dcterms:modified xsi:type="dcterms:W3CDTF">2021-06-09T07:59:41Z</dcterms:modified>
</cp:coreProperties>
</file>